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E0CA-3E80-4DF3-8F79-B3B1FBD6006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7B59-D34C-4165-87E5-A087A7FF5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66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E0CA-3E80-4DF3-8F79-B3B1FBD6006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7B59-D34C-4165-87E5-A087A7FF5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81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E0CA-3E80-4DF3-8F79-B3B1FBD6006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7B59-D34C-4165-87E5-A087A7FF5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95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E0CA-3E80-4DF3-8F79-B3B1FBD6006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7B59-D34C-4165-87E5-A087A7FF5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46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E0CA-3E80-4DF3-8F79-B3B1FBD6006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7B59-D34C-4165-87E5-A087A7FF5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24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E0CA-3E80-4DF3-8F79-B3B1FBD6006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7B59-D34C-4165-87E5-A087A7FF5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65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E0CA-3E80-4DF3-8F79-B3B1FBD6006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7B59-D34C-4165-87E5-A087A7FF5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03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E0CA-3E80-4DF3-8F79-B3B1FBD6006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7B59-D34C-4165-87E5-A087A7FF5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22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E0CA-3E80-4DF3-8F79-B3B1FBD6006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7B59-D34C-4165-87E5-A087A7FF5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663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E0CA-3E80-4DF3-8F79-B3B1FBD6006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7B59-D34C-4165-87E5-A087A7FF5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76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E0CA-3E80-4DF3-8F79-B3B1FBD6006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7B59-D34C-4165-87E5-A087A7FF5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9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4E0CA-3E80-4DF3-8F79-B3B1FBD6006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B59-D34C-4165-87E5-A087A7FF5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42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racleplsql.ru/for-loop.html" TargetMode="External"/><Relationship Id="rId7" Type="http://schemas.openxmlformats.org/officeDocument/2006/relationships/hyperlink" Target="https://oracleplsql.ru/comparison-operators-oracle-plsql.html" TargetMode="External"/><Relationship Id="rId2" Type="http://schemas.openxmlformats.org/officeDocument/2006/relationships/hyperlink" Target="https://oracleplsql.ru/loop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oracleplsql.ru/exit.html" TargetMode="External"/><Relationship Id="rId5" Type="http://schemas.openxmlformats.org/officeDocument/2006/relationships/hyperlink" Target="https://oracleplsql.ru/while-loop.html" TargetMode="External"/><Relationship Id="rId4" Type="http://schemas.openxmlformats.org/officeDocument/2006/relationships/hyperlink" Target="https://oracleplsql.ru/cursor-for-loop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racleplsql.ru/not.html" TargetMode="External"/><Relationship Id="rId2" Type="http://schemas.openxmlformats.org/officeDocument/2006/relationships/hyperlink" Target="https://oracleplsql.ru/in.html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racleplsql.ru/is-null.html" TargetMode="External"/><Relationship Id="rId7" Type="http://schemas.openxmlformats.org/officeDocument/2006/relationships/hyperlink" Target="https://oracleplsql.ru/exists.html" TargetMode="External"/><Relationship Id="rId2" Type="http://schemas.openxmlformats.org/officeDocument/2006/relationships/hyperlink" Target="https://oracleplsql.ru/between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oracleplsql.ru/regexp_like.html" TargetMode="External"/><Relationship Id="rId5" Type="http://schemas.openxmlformats.org/officeDocument/2006/relationships/hyperlink" Target="https://oracleplsql.ru/like.html" TargetMode="External"/><Relationship Id="rId4" Type="http://schemas.openxmlformats.org/officeDocument/2006/relationships/hyperlink" Target="https://oracleplsql.ru/is-not-null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428995"/>
              </p:ext>
            </p:extLst>
          </p:nvPr>
        </p:nvGraphicFramePr>
        <p:xfrm>
          <a:off x="417004" y="177197"/>
          <a:ext cx="4829175" cy="369570"/>
        </p:xfrm>
        <a:graphic>
          <a:graphicData uri="http://schemas.openxmlformats.org/drawingml/2006/table">
            <a:tbl>
              <a:tblPr/>
              <a:tblGrid>
                <a:gridCol w="4829175">
                  <a:extLst>
                    <a:ext uri="{9D8B030D-6E8A-4147-A177-3AD203B41FA5}">
                      <a16:colId xmlns:a16="http://schemas.microsoft.com/office/drawing/2014/main" val="4414118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 b="1" dirty="0">
                          <a:effectLst/>
                          <a:latin typeface="Bitter"/>
                        </a:rPr>
                        <a:t>Oracle </a:t>
                      </a:r>
                      <a:r>
                        <a:rPr lang="ru-RU" b="1" dirty="0" err="1" smtClean="0">
                          <a:effectLst/>
                          <a:latin typeface="Bitter"/>
                        </a:rPr>
                        <a:t>циклдар</a:t>
                      </a:r>
                      <a:endParaRPr lang="ru-RU" b="1" dirty="0">
                        <a:effectLst/>
                        <a:latin typeface="Bitter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53920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17004" y="998696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b="0" i="0" u="none" strike="noStrike" dirty="0" smtClean="0">
                <a:solidFill>
                  <a:srgbClr val="265F98"/>
                </a:solidFill>
                <a:effectLst/>
                <a:latin typeface="inherit"/>
                <a:hlinkClick r:id="rId2"/>
              </a:rPr>
              <a:t>LOOP </a:t>
            </a:r>
            <a:r>
              <a:rPr lang="ru-RU" b="0" i="0" u="none" strike="noStrike" dirty="0" smtClean="0">
                <a:solidFill>
                  <a:srgbClr val="265F98"/>
                </a:solidFill>
                <a:effectLst/>
                <a:latin typeface="inherit"/>
                <a:hlinkClick r:id="rId2"/>
              </a:rPr>
              <a:t>оператор</a:t>
            </a:r>
            <a:endParaRPr lang="ru-RU" b="0" i="0" u="none" strike="noStrike" dirty="0" smtClean="0">
              <a:solidFill>
                <a:srgbClr val="265F98"/>
              </a:solidFill>
              <a:effectLst/>
              <a:latin typeface="inherit"/>
            </a:endParaRPr>
          </a:p>
          <a:p>
            <a:pPr fontAlgn="base"/>
            <a:endParaRPr lang="ru-RU" b="0" i="0" dirty="0" smtClean="0">
              <a:solidFill>
                <a:srgbClr val="404040"/>
              </a:solidFill>
              <a:effectLst/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0" i="0" u="none" strike="noStrike" dirty="0" smtClean="0">
                <a:solidFill>
                  <a:srgbClr val="265F98"/>
                </a:solidFill>
                <a:effectLst/>
                <a:latin typeface="inherit"/>
                <a:hlinkClick r:id="rId3"/>
              </a:rPr>
              <a:t>FOR LOOP</a:t>
            </a:r>
            <a:endParaRPr lang="ru-RU" b="0" i="0" u="none" strike="noStrike" dirty="0" smtClean="0">
              <a:solidFill>
                <a:srgbClr val="265F98"/>
              </a:solidFill>
              <a:effectLst/>
              <a:latin typeface="inherit"/>
            </a:endParaRPr>
          </a:p>
          <a:p>
            <a:pPr fontAlgn="base"/>
            <a:endParaRPr lang="en-US" b="0" i="0" dirty="0" smtClean="0">
              <a:solidFill>
                <a:srgbClr val="404040"/>
              </a:solidFill>
              <a:effectLst/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0" i="0" u="none" strike="noStrike" dirty="0" smtClean="0">
                <a:solidFill>
                  <a:srgbClr val="265F98"/>
                </a:solidFill>
                <a:effectLst/>
                <a:latin typeface="inherit"/>
                <a:hlinkClick r:id="rId4"/>
              </a:rPr>
              <a:t>CURSOR FOR LOOP</a:t>
            </a:r>
            <a:endParaRPr lang="ru-RU" b="0" i="0" u="none" strike="noStrike" dirty="0" smtClean="0">
              <a:solidFill>
                <a:srgbClr val="265F98"/>
              </a:solidFill>
              <a:effectLst/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US" b="0" i="0" dirty="0" smtClean="0">
              <a:solidFill>
                <a:srgbClr val="404040"/>
              </a:solidFill>
              <a:effectLst/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0" i="0" u="none" strike="noStrike" dirty="0" smtClean="0">
                <a:solidFill>
                  <a:srgbClr val="265F98"/>
                </a:solidFill>
                <a:effectLst/>
                <a:latin typeface="inherit"/>
                <a:hlinkClick r:id="rId5"/>
              </a:rPr>
              <a:t>WHILE LOOP</a:t>
            </a:r>
            <a:endParaRPr lang="ru-RU" b="0" i="0" u="none" strike="noStrike" dirty="0" smtClean="0">
              <a:solidFill>
                <a:srgbClr val="265F98"/>
              </a:solidFill>
              <a:effectLst/>
              <a:latin typeface="inherit"/>
            </a:endParaRPr>
          </a:p>
          <a:p>
            <a:pPr fontAlgn="base"/>
            <a:endParaRPr lang="en-US" b="0" i="0" dirty="0" smtClean="0">
              <a:solidFill>
                <a:srgbClr val="404040"/>
              </a:solidFill>
              <a:effectLst/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0" i="0" u="none" strike="noStrike" dirty="0" smtClean="0">
                <a:solidFill>
                  <a:srgbClr val="265F98"/>
                </a:solidFill>
                <a:effectLst/>
                <a:latin typeface="inherit"/>
                <a:hlinkClick r:id="rId6"/>
              </a:rPr>
              <a:t>EXIT </a:t>
            </a:r>
            <a:r>
              <a:rPr lang="ru-RU" b="0" i="0" u="none" strike="noStrike" dirty="0" smtClean="0">
                <a:solidFill>
                  <a:srgbClr val="265F98"/>
                </a:solidFill>
                <a:effectLst/>
                <a:latin typeface="inherit"/>
                <a:hlinkClick r:id="rId6"/>
              </a:rPr>
              <a:t>оператор</a:t>
            </a:r>
            <a:endParaRPr lang="ru-RU" b="0" i="0" dirty="0">
              <a:solidFill>
                <a:srgbClr val="404040"/>
              </a:solidFill>
              <a:effectLst/>
              <a:latin typeface="inheri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717716"/>
              </p:ext>
            </p:extLst>
          </p:nvPr>
        </p:nvGraphicFramePr>
        <p:xfrm>
          <a:off x="417004" y="4749197"/>
          <a:ext cx="11323892" cy="643890"/>
        </p:xfrm>
        <a:graphic>
          <a:graphicData uri="http://schemas.openxmlformats.org/drawingml/2006/table">
            <a:tbl>
              <a:tblPr/>
              <a:tblGrid>
                <a:gridCol w="5661946">
                  <a:extLst>
                    <a:ext uri="{9D8B030D-6E8A-4147-A177-3AD203B41FA5}">
                      <a16:colId xmlns:a16="http://schemas.microsoft.com/office/drawing/2014/main" val="2493250454"/>
                    </a:ext>
                  </a:extLst>
                </a:gridCol>
                <a:gridCol w="5661946">
                  <a:extLst>
                    <a:ext uri="{9D8B030D-6E8A-4147-A177-3AD203B41FA5}">
                      <a16:colId xmlns:a16="http://schemas.microsoft.com/office/drawing/2014/main" val="32653544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u="none" strike="noStrike">
                          <a:solidFill>
                            <a:srgbClr val="265F98"/>
                          </a:solidFill>
                          <a:effectLst/>
                          <a:latin typeface="inherit"/>
                          <a:hlinkClick r:id="rId7"/>
                        </a:rPr>
                        <a:t>Comparison operators</a:t>
                      </a:r>
                      <a:endParaRPr lang="en-US" b="0">
                        <a:effectLst/>
                        <a:latin typeface="inherit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 dirty="0">
                          <a:effectLst/>
                          <a:latin typeface="inherit"/>
                        </a:rPr>
                        <a:t>Операторы сравнения </a:t>
                      </a:r>
                      <a:r>
                        <a:rPr lang="ru-RU" b="0" dirty="0" err="1">
                          <a:effectLst/>
                          <a:latin typeface="inherit"/>
                        </a:rPr>
                        <a:t>Oracle</a:t>
                      </a:r>
                      <a:r>
                        <a:rPr lang="ru-RU" b="0" dirty="0">
                          <a:effectLst/>
                          <a:latin typeface="inherit"/>
                        </a:rPr>
                        <a:t> PL/SQL такие как =, !=, &lt;&gt;, &gt;, &gt;=, &lt;, &lt;= и т.д.</a:t>
                      </a: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506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033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6065" y="107942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b="1" i="0" dirty="0" smtClean="0">
                <a:solidFill>
                  <a:srgbClr val="404040"/>
                </a:solidFill>
                <a:effectLst/>
                <a:latin typeface="Bitter"/>
              </a:rPr>
              <a:t>WHILE LOOP</a:t>
            </a:r>
            <a:endParaRPr lang="en-US" b="1" i="0" dirty="0">
              <a:solidFill>
                <a:srgbClr val="404040"/>
              </a:solidFill>
              <a:effectLst/>
              <a:latin typeface="Bitter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1752" y="557111"/>
            <a:ext cx="11640312" cy="29752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Сипаттама Oracle-да WHILE LOOP шарты дұрыс болғанша жұмыс істейді.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52" y="1007935"/>
            <a:ext cx="11045952" cy="245764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1752" y="3434209"/>
            <a:ext cx="3298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b="1" i="0" dirty="0" smtClean="0">
                <a:solidFill>
                  <a:srgbClr val="404040"/>
                </a:solidFill>
                <a:effectLst/>
                <a:latin typeface="Bitter"/>
              </a:rPr>
              <a:t>Параметры или аргументы</a:t>
            </a:r>
            <a:endParaRPr lang="ru-RU" b="1" i="0" dirty="0">
              <a:solidFill>
                <a:srgbClr val="404040"/>
              </a:solidFill>
              <a:effectLst/>
              <a:latin typeface="Bitter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1752" y="380354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404040"/>
                </a:solidFill>
                <a:effectLst/>
                <a:latin typeface="PT Serif"/>
              </a:rPr>
              <a:t>condition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1752" y="3874097"/>
            <a:ext cx="117167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Шарт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цикл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өткен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сайын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тексеріледі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Егер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шарт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ШЫН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болса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 цикл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орындалады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Егер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шарт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ЖАЛҒАН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болса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 цикл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тоқтатылады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9184" y="4867983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404040"/>
                </a:solidFill>
                <a:effectLst/>
                <a:latin typeface="PT Serif"/>
              </a:rPr>
              <a:t>statements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9184" y="505264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Циклдің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әр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өтуінде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орындалатын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код.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165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5656" y="-10370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Ескерту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5656" y="219456"/>
            <a:ext cx="11308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WHILE LOOP 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цикл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денесін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қанша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рет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қолданғыңыз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келетінін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білмеген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кезде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қолданылады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5656" y="542621"/>
            <a:ext cx="11308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Шарт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цикл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орындалмас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бұрын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бағаланатын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болғандықтан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 цикл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денесі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бір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рет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те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орындалмауы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мүмкін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5656" y="865786"/>
            <a:ext cx="10832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Мысал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Oracle / PLSQL-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де </a:t>
            </a: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WHILE LOOP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қолдану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мысалын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қарастырайық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: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952" y="1789116"/>
            <a:ext cx="11153775" cy="47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529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092" y="107942"/>
            <a:ext cx="2019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b="1" i="0" dirty="0" smtClean="0">
                <a:solidFill>
                  <a:srgbClr val="404040"/>
                </a:solidFill>
                <a:effectLst/>
                <a:latin typeface="Bitter"/>
              </a:rPr>
              <a:t>EXIT </a:t>
            </a:r>
            <a:r>
              <a:rPr lang="ru-RU" b="1" i="0" dirty="0" smtClean="0">
                <a:solidFill>
                  <a:srgbClr val="404040"/>
                </a:solidFill>
                <a:effectLst/>
                <a:latin typeface="Bitter"/>
              </a:rPr>
              <a:t>ОПЕРАТОР</a:t>
            </a:r>
            <a:endParaRPr lang="ru-RU" b="1" i="0" dirty="0">
              <a:solidFill>
                <a:srgbClr val="404040"/>
              </a:solidFill>
              <a:effectLst/>
              <a:latin typeface="Bitter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9092" y="154108"/>
            <a:ext cx="111443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Сипаттама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Oracle-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да </a:t>
            </a: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EXIT 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операторы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көбінесе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LOOP-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ты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аяқтау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үшін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қолданылады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88" y="846604"/>
            <a:ext cx="11162920" cy="159484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5311" y="2487612"/>
            <a:ext cx="3298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b="1" i="0" dirty="0" smtClean="0">
                <a:solidFill>
                  <a:srgbClr val="404040"/>
                </a:solidFill>
                <a:effectLst/>
                <a:latin typeface="Bitter"/>
              </a:rPr>
              <a:t>Параметры или аргументы</a:t>
            </a:r>
            <a:endParaRPr lang="ru-RU" b="1" i="0" dirty="0">
              <a:solidFill>
                <a:srgbClr val="404040"/>
              </a:solidFill>
              <a:effectLst/>
              <a:latin typeface="Bitter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5311" y="2903109"/>
            <a:ext cx="2056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PT Serif"/>
              </a:rPr>
              <a:t>boolean_condition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73258" y="262611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міндетті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емес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Бұл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циклден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шығу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шарты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49" y="3318606"/>
            <a:ext cx="11296079" cy="311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235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512" y="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Oracle PL / SQL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салыстыру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операторлары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6512" y="323165"/>
            <a:ext cx="11746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Сипаттама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Салыстыру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операторлары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қай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жазбаларды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таңдау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керектігін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анықтау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үшін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WHERE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сөйлемінде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қолданылады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Сізге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Oracle PL / SQL-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де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пайдалануға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болатын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салыстыру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операторларының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тізімі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берілген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327490"/>
              </p:ext>
            </p:extLst>
          </p:nvPr>
        </p:nvGraphicFramePr>
        <p:xfrm>
          <a:off x="452245" y="1634136"/>
          <a:ext cx="11206354" cy="4912967"/>
        </p:xfrm>
        <a:graphic>
          <a:graphicData uri="http://schemas.openxmlformats.org/drawingml/2006/table">
            <a:tbl>
              <a:tblPr/>
              <a:tblGrid>
                <a:gridCol w="3287651">
                  <a:extLst>
                    <a:ext uri="{9D8B030D-6E8A-4147-A177-3AD203B41FA5}">
                      <a16:colId xmlns:a16="http://schemas.microsoft.com/office/drawing/2014/main" val="3060662068"/>
                    </a:ext>
                  </a:extLst>
                </a:gridCol>
                <a:gridCol w="7918703">
                  <a:extLst>
                    <a:ext uri="{9D8B030D-6E8A-4147-A177-3AD203B41FA5}">
                      <a16:colId xmlns:a16="http://schemas.microsoft.com/office/drawing/2014/main" val="2175298702"/>
                    </a:ext>
                  </a:extLst>
                </a:gridCol>
              </a:tblGrid>
              <a:tr h="504294">
                <a:tc>
                  <a:txBody>
                    <a:bodyPr/>
                    <a:lstStyle/>
                    <a:p>
                      <a:pPr algn="l" fontAlgn="base"/>
                      <a:r>
                        <a:rPr lang="ru-RU" b="1">
                          <a:solidFill>
                            <a:srgbClr val="404040"/>
                          </a:solidFill>
                          <a:effectLst/>
                          <a:latin typeface="inherit"/>
                        </a:rPr>
                        <a:t>Операторы сравнения</a:t>
                      </a:r>
                      <a:endParaRPr lang="ru-RU" b="1">
                        <a:effectLst/>
                        <a:latin typeface="inherit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1">
                          <a:solidFill>
                            <a:srgbClr val="404040"/>
                          </a:solidFill>
                          <a:effectLst/>
                          <a:latin typeface="inherit"/>
                        </a:rPr>
                        <a:t>Описание</a:t>
                      </a:r>
                      <a:endParaRPr lang="ru-RU" b="1">
                        <a:effectLst/>
                        <a:latin typeface="inherit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658293"/>
                  </a:ext>
                </a:extLst>
              </a:tr>
              <a:tr h="504294"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=</a:t>
                      </a: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 dirty="0" smtClean="0">
                          <a:effectLst/>
                          <a:latin typeface="inherit"/>
                        </a:rPr>
                        <a:t>Те</a:t>
                      </a:r>
                      <a:r>
                        <a:rPr lang="kk-KZ" b="0" dirty="0" smtClean="0">
                          <a:effectLst/>
                          <a:latin typeface="inherit"/>
                        </a:rPr>
                        <a:t>ң</a:t>
                      </a:r>
                      <a:endParaRPr lang="ru-RU" b="0" dirty="0">
                        <a:effectLst/>
                        <a:latin typeface="inherit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007920"/>
                  </a:ext>
                </a:extLst>
              </a:tr>
              <a:tr h="504294"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&lt;&gt;, !=</a:t>
                      </a: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 dirty="0" err="1" smtClean="0">
                          <a:effectLst/>
                          <a:latin typeface="inherit"/>
                        </a:rPr>
                        <a:t>Тең</a:t>
                      </a:r>
                      <a:r>
                        <a:rPr lang="ru-RU" b="0" dirty="0" smtClean="0">
                          <a:effectLst/>
                          <a:latin typeface="inherit"/>
                        </a:rPr>
                        <a:t> </a:t>
                      </a:r>
                      <a:r>
                        <a:rPr lang="ru-RU" b="0" dirty="0" err="1" smtClean="0">
                          <a:effectLst/>
                          <a:latin typeface="inherit"/>
                        </a:rPr>
                        <a:t>емес</a:t>
                      </a:r>
                      <a:endParaRPr lang="ru-RU" b="0" dirty="0">
                        <a:effectLst/>
                        <a:latin typeface="inherit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000560"/>
                  </a:ext>
                </a:extLst>
              </a:tr>
              <a:tr h="504294"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&gt;</a:t>
                      </a: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Гөрі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көбірек</a:t>
                      </a:r>
                      <a:endParaRPr lang="ru-RU" b="0" dirty="0">
                        <a:effectLst/>
                        <a:latin typeface="inherit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629518"/>
                  </a:ext>
                </a:extLst>
              </a:tr>
              <a:tr h="504294"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&gt;=</a:t>
                      </a: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 dirty="0" err="1" smtClean="0">
                          <a:effectLst/>
                          <a:latin typeface="inherit"/>
                        </a:rPr>
                        <a:t>Улкен</a:t>
                      </a:r>
                      <a:r>
                        <a:rPr lang="ru-RU" b="0" dirty="0" smtClean="0">
                          <a:effectLst/>
                          <a:latin typeface="inherit"/>
                        </a:rPr>
                        <a:t> </a:t>
                      </a:r>
                      <a:r>
                        <a:rPr lang="ru-RU" b="0" dirty="0" err="1" smtClean="0">
                          <a:effectLst/>
                          <a:latin typeface="inherit"/>
                        </a:rPr>
                        <a:t>немесе</a:t>
                      </a:r>
                      <a:r>
                        <a:rPr lang="ru-RU" b="0" dirty="0" smtClean="0">
                          <a:effectLst/>
                          <a:latin typeface="inherit"/>
                        </a:rPr>
                        <a:t> </a:t>
                      </a:r>
                      <a:r>
                        <a:rPr lang="ru-RU" b="0" dirty="0" err="1" smtClean="0">
                          <a:effectLst/>
                          <a:latin typeface="inherit"/>
                        </a:rPr>
                        <a:t>тең</a:t>
                      </a:r>
                      <a:endParaRPr lang="ru-RU" b="0" dirty="0">
                        <a:effectLst/>
                        <a:latin typeface="inherit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494324"/>
                  </a:ext>
                </a:extLst>
              </a:tr>
              <a:tr h="504294"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&lt;</a:t>
                      </a: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 dirty="0" smtClean="0">
                          <a:effectLst/>
                          <a:latin typeface="inherit"/>
                        </a:rPr>
                        <a:t>Киши </a:t>
                      </a:r>
                      <a:r>
                        <a:rPr lang="ru-RU" b="0" dirty="0" err="1" smtClean="0">
                          <a:effectLst/>
                          <a:latin typeface="inherit"/>
                        </a:rPr>
                        <a:t>гөрі</a:t>
                      </a:r>
                      <a:endParaRPr lang="ru-RU" b="0" dirty="0">
                        <a:effectLst/>
                        <a:latin typeface="inherit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488369"/>
                  </a:ext>
                </a:extLst>
              </a:tr>
              <a:tr h="504294"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&lt;=</a:t>
                      </a: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 dirty="0" err="1" smtClean="0">
                          <a:effectLst/>
                          <a:latin typeface="inherit"/>
                        </a:rPr>
                        <a:t>Кіші</a:t>
                      </a:r>
                      <a:r>
                        <a:rPr lang="ru-RU" b="0" dirty="0" smtClean="0">
                          <a:effectLst/>
                          <a:latin typeface="inherit"/>
                        </a:rPr>
                        <a:t> не </a:t>
                      </a:r>
                      <a:r>
                        <a:rPr lang="ru-RU" b="0" dirty="0" err="1" smtClean="0">
                          <a:effectLst/>
                          <a:latin typeface="inherit"/>
                        </a:rPr>
                        <a:t>тең</a:t>
                      </a:r>
                      <a:endParaRPr lang="ru-RU" b="0" dirty="0">
                        <a:effectLst/>
                        <a:latin typeface="inherit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798183"/>
                  </a:ext>
                </a:extLst>
              </a:tr>
              <a:tr h="878615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u="none" strike="noStrike">
                          <a:solidFill>
                            <a:srgbClr val="265F98"/>
                          </a:solidFill>
                          <a:effectLst/>
                          <a:latin typeface="inherit"/>
                          <a:hlinkClick r:id="rId2"/>
                        </a:rPr>
                        <a:t>IN ( )</a:t>
                      </a:r>
                      <a:endParaRPr lang="en-US" b="0">
                        <a:effectLst/>
                        <a:latin typeface="inherit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Тізімдегі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мәнге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сәйкес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келеді</a:t>
                      </a:r>
                      <a:endParaRPr lang="ru-RU" b="0" dirty="0">
                        <a:effectLst/>
                        <a:latin typeface="inherit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99587"/>
                  </a:ext>
                </a:extLst>
              </a:tr>
              <a:tr h="504294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u="none" strike="noStrike">
                          <a:solidFill>
                            <a:srgbClr val="265F98"/>
                          </a:solidFill>
                          <a:effectLst/>
                          <a:latin typeface="inherit"/>
                          <a:hlinkClick r:id="rId3"/>
                        </a:rPr>
                        <a:t>NOT</a:t>
                      </a:r>
                      <a:endParaRPr lang="en-US" b="0">
                        <a:effectLst/>
                        <a:latin typeface="inherit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kk-KZ" dirty="0" smtClean="0"/>
                        <a:t>Шартты теріске шығарады</a:t>
                      </a:r>
                      <a:endParaRPr lang="ru-RU" b="0" dirty="0">
                        <a:effectLst/>
                        <a:latin typeface="inherit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811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465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819951"/>
              </p:ext>
            </p:extLst>
          </p:nvPr>
        </p:nvGraphicFramePr>
        <p:xfrm>
          <a:off x="379093" y="286544"/>
          <a:ext cx="11453242" cy="6141689"/>
        </p:xfrm>
        <a:graphic>
          <a:graphicData uri="http://schemas.openxmlformats.org/drawingml/2006/table">
            <a:tbl>
              <a:tblPr/>
              <a:tblGrid>
                <a:gridCol w="3095627">
                  <a:extLst>
                    <a:ext uri="{9D8B030D-6E8A-4147-A177-3AD203B41FA5}">
                      <a16:colId xmlns:a16="http://schemas.microsoft.com/office/drawing/2014/main" val="1419119956"/>
                    </a:ext>
                  </a:extLst>
                </a:gridCol>
                <a:gridCol w="8357615">
                  <a:extLst>
                    <a:ext uri="{9D8B030D-6E8A-4147-A177-3AD203B41FA5}">
                      <a16:colId xmlns:a16="http://schemas.microsoft.com/office/drawing/2014/main" val="1287999689"/>
                    </a:ext>
                  </a:extLst>
                </a:gridCol>
              </a:tblGrid>
              <a:tr h="1193041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u="none" strike="noStrike">
                          <a:solidFill>
                            <a:srgbClr val="265F98"/>
                          </a:solidFill>
                          <a:effectLst/>
                          <a:latin typeface="inherit"/>
                          <a:hlinkClick r:id="rId2"/>
                        </a:rPr>
                        <a:t>BETWEEN</a:t>
                      </a:r>
                      <a:endParaRPr lang="en-US" b="0">
                        <a:effectLst/>
                        <a:latin typeface="inherit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inherit"/>
                          <a:ea typeface="+mn-ea"/>
                          <a:cs typeface="+mn-cs"/>
                        </a:rPr>
                        <a:t>Ауқымда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inheri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inherit"/>
                          <a:ea typeface="+mn-ea"/>
                          <a:cs typeface="+mn-cs"/>
                        </a:rPr>
                        <a:t>қоса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inheri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inherit"/>
                          <a:ea typeface="+mn-ea"/>
                          <a:cs typeface="+mn-cs"/>
                        </a:rPr>
                        <a:t>алғанда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inherit"/>
                          <a:ea typeface="+mn-ea"/>
                          <a:cs typeface="+mn-cs"/>
                        </a:rPr>
                        <a:t>)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inheri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479936"/>
                  </a:ext>
                </a:extLst>
              </a:tr>
              <a:tr h="684763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u="none" strike="noStrike">
                          <a:solidFill>
                            <a:srgbClr val="265F98"/>
                          </a:solidFill>
                          <a:effectLst/>
                          <a:latin typeface="inherit"/>
                          <a:hlinkClick r:id="rId3"/>
                        </a:rPr>
                        <a:t>IS NULL</a:t>
                      </a:r>
                      <a:endParaRPr lang="en-US" b="0">
                        <a:effectLst/>
                        <a:latin typeface="inherit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мәні</a:t>
                      </a:r>
                      <a:endParaRPr lang="en-US" b="0" dirty="0">
                        <a:effectLst/>
                        <a:latin typeface="inherit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755063"/>
                  </a:ext>
                </a:extLst>
              </a:tr>
              <a:tr h="684763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u="none" strike="noStrike">
                          <a:solidFill>
                            <a:srgbClr val="265F98"/>
                          </a:solidFill>
                          <a:effectLst/>
                          <a:latin typeface="inherit"/>
                          <a:hlinkClick r:id="rId4"/>
                        </a:rPr>
                        <a:t>IS NOT NULL</a:t>
                      </a:r>
                      <a:endParaRPr lang="en-US" b="0">
                        <a:effectLst/>
                        <a:latin typeface="inherit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kk-KZ" dirty="0" smtClean="0"/>
                        <a:t>NULL емес, мән</a:t>
                      </a:r>
                      <a:endParaRPr lang="en-US" b="0" dirty="0">
                        <a:effectLst/>
                        <a:latin typeface="inherit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252531"/>
                  </a:ext>
                </a:extLst>
              </a:tr>
              <a:tr h="684763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u="none" strike="noStrike">
                          <a:solidFill>
                            <a:srgbClr val="265F98"/>
                          </a:solidFill>
                          <a:effectLst/>
                          <a:latin typeface="inherit"/>
                          <a:hlinkClick r:id="rId5"/>
                        </a:rPr>
                        <a:t>LIKE</a:t>
                      </a:r>
                      <a:endParaRPr lang="en-US" b="0">
                        <a:effectLst/>
                        <a:latin typeface="inherit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_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сәйкес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өрнек</a:t>
                      </a:r>
                      <a:endParaRPr lang="ru-RU" b="0" dirty="0">
                        <a:effectLst/>
                        <a:latin typeface="inherit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112196"/>
                  </a:ext>
                </a:extLst>
              </a:tr>
              <a:tr h="1193041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u="none" strike="noStrike">
                          <a:solidFill>
                            <a:srgbClr val="265F98"/>
                          </a:solidFill>
                          <a:effectLst/>
                          <a:latin typeface="inherit"/>
                          <a:hlinkClick r:id="rId6"/>
                        </a:rPr>
                        <a:t>REGEXP_LIKE</a:t>
                      </a:r>
                      <a:endParaRPr lang="en-US" b="0">
                        <a:effectLst/>
                        <a:latin typeface="inherit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kk-KZ" dirty="0" smtClean="0"/>
                        <a:t>Тұрақты тіркестермен өрнектің сәйкестігі</a:t>
                      </a:r>
                      <a:endParaRPr lang="ru-RU" b="0" dirty="0">
                        <a:effectLst/>
                        <a:latin typeface="inherit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223418"/>
                  </a:ext>
                </a:extLst>
              </a:tr>
              <a:tr h="1701318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u="none" strike="noStrike">
                          <a:solidFill>
                            <a:srgbClr val="265F98"/>
                          </a:solidFill>
                          <a:effectLst/>
                          <a:latin typeface="inherit"/>
                          <a:hlinkClick r:id="rId7"/>
                        </a:rPr>
                        <a:t>EXISTS</a:t>
                      </a:r>
                      <a:endParaRPr lang="en-US" b="0">
                        <a:effectLst/>
                        <a:latin typeface="inherit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Егер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ішкі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сұраныс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кем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дегенде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бір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жолды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қайтарса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шарт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орындалады</a:t>
                      </a:r>
                      <a:endParaRPr lang="ru-RU" b="0" dirty="0">
                        <a:effectLst/>
                        <a:latin typeface="inherit"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007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291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3796" y="171950"/>
            <a:ext cx="2156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b="1" i="0" dirty="0" smtClean="0">
                <a:solidFill>
                  <a:srgbClr val="404040"/>
                </a:solidFill>
                <a:effectLst/>
                <a:latin typeface="Bitter"/>
              </a:rPr>
              <a:t>LOOP </a:t>
            </a:r>
            <a:r>
              <a:rPr lang="ru-RU" b="1" i="0" dirty="0" smtClean="0">
                <a:solidFill>
                  <a:srgbClr val="404040"/>
                </a:solidFill>
                <a:effectLst/>
                <a:latin typeface="Bitter"/>
              </a:rPr>
              <a:t>ОПЕРАТОР</a:t>
            </a:r>
            <a:endParaRPr lang="ru-RU" b="1" i="0" dirty="0">
              <a:solidFill>
                <a:srgbClr val="404040"/>
              </a:solidFill>
              <a:effectLst/>
              <a:latin typeface="Bitter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3796" y="356616"/>
            <a:ext cx="116608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Сипаттама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Oracle-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да </a:t>
            </a: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LOOP 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операторы цикл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денесін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қанша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рет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немесе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цикл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денесін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кемінде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бір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рет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орындағыңыз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келетініне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сенімді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болмай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отырған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кезде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қолданылады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90" y="1464612"/>
            <a:ext cx="8876538" cy="189123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7190" y="3355848"/>
            <a:ext cx="3298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b="1" i="0" dirty="0" smtClean="0">
                <a:solidFill>
                  <a:srgbClr val="404040"/>
                </a:solidFill>
                <a:effectLst/>
                <a:latin typeface="Bitter"/>
              </a:rPr>
              <a:t>Параметры или аргументы</a:t>
            </a:r>
            <a:endParaRPr lang="ru-RU" b="1" i="0" dirty="0">
              <a:solidFill>
                <a:srgbClr val="404040"/>
              </a:solidFill>
              <a:effectLst/>
              <a:latin typeface="Bitter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190" y="3725180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404040"/>
                </a:solidFill>
                <a:effectLst/>
                <a:latin typeface="PT Serif"/>
              </a:rPr>
              <a:t>statements</a:t>
            </a:r>
            <a:endParaRPr lang="ru-RU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892808" y="3757511"/>
            <a:ext cx="8979408" cy="29752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цикл арқылы өткен сайын орындалатын код.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7190" y="3769756"/>
            <a:ext cx="117111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Дене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арқылы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қанша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рет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айналып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өту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керек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екеніне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сенімді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болмасаңыз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LOOP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қолданасыз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LOOP-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ты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кез-келген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EXIT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операторымен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немесе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EXIT WHEN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кездескенде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тоқтатуға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болады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ол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TRUE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мәнін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береді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190" y="4782721"/>
            <a:ext cx="9772650" cy="180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41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0298" y="135374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b="1" i="0" dirty="0" smtClean="0">
                <a:solidFill>
                  <a:srgbClr val="404040"/>
                </a:solidFill>
                <a:effectLst/>
                <a:latin typeface="Bitter"/>
              </a:rPr>
              <a:t>FOR LOOP</a:t>
            </a:r>
            <a:endParaRPr lang="en-US" b="1" i="0" dirty="0">
              <a:solidFill>
                <a:srgbClr val="404040"/>
              </a:solidFill>
              <a:effectLst/>
              <a:latin typeface="Bitter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0298" y="524220"/>
            <a:ext cx="11765522" cy="94385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Сипаттама</a:t>
            </a:r>
            <a:endParaRPr kumimoji="0" lang="ru-RU" altLang="ru-RU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Oracle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/ PLSQL-де FOR LOOP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циклі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кодты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белгіленген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уақыт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ішінде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қайта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орындауға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мүмкіндік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береді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297" y="1674164"/>
            <a:ext cx="10151327" cy="18994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0297" y="3595046"/>
            <a:ext cx="3298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b="1" i="0" dirty="0" smtClean="0">
                <a:solidFill>
                  <a:srgbClr val="404040"/>
                </a:solidFill>
                <a:effectLst/>
                <a:latin typeface="Bitter"/>
              </a:rPr>
              <a:t>Параметры или аргументы</a:t>
            </a:r>
            <a:endParaRPr lang="ru-RU" b="1" i="0" dirty="0">
              <a:solidFill>
                <a:srgbClr val="404040"/>
              </a:solidFill>
              <a:effectLst/>
              <a:latin typeface="Bitter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0297" y="3964378"/>
            <a:ext cx="1518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PT Serif"/>
              </a:rPr>
              <a:t>loop_counter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0297" y="4333710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404040"/>
                </a:solidFill>
                <a:effectLst/>
                <a:latin typeface="PT Serif"/>
              </a:rPr>
              <a:t>REVERSE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0297" y="4703042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PT Serif"/>
              </a:rPr>
              <a:t>lowest_number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4649" y="5222808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PT Serif"/>
              </a:rPr>
              <a:t>highest_number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4649" y="5626372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404040"/>
                </a:solidFill>
                <a:effectLst/>
                <a:latin typeface="PT Serif"/>
              </a:rPr>
              <a:t>statements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929338" y="3724058"/>
            <a:ext cx="9472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FOR LOOP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циклындағы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цикл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санауышының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айнымалысы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67829" y="4044547"/>
            <a:ext cx="102820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міндетті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емес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Егер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РЕВЕРС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көрсетілген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болса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 цикл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санауышы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кері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тәртіпте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саналады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29494" y="440722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loop_counter</a:t>
            </a: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үшін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бастапқы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мән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23883" y="491091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loop_counter</a:t>
            </a: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үшін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соңғы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мән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670422" y="532739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цикл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арқылы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өткен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сайын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орындалатын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код.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7427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122" y="-7590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Ескерту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2122" y="247261"/>
            <a:ext cx="11722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FOR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циклін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цикл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денесін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бірнеше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рет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орындағыңыз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келгенде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пайдалануға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болады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122" y="616592"/>
            <a:ext cx="118498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Егер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REVERSE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көрсетілген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болса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онда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ең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dirty="0"/>
              <a:t> </a:t>
            </a:r>
            <a:r>
              <a:rPr lang="en-US" dirty="0" err="1"/>
              <a:t>highest_number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және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ең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dirty="0" err="1"/>
              <a:t>lowest_number</a:t>
            </a:r>
            <a:r>
              <a:rPr lang="en-US" dirty="0"/>
              <a:t> 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сәйкесінше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loop_counter</a:t>
            </a: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үшін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бастапқы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және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соңғы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мәндерге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ие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болады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121" y="1539921"/>
            <a:ext cx="11619723" cy="313471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4779" y="4889441"/>
            <a:ext cx="116570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Бұл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мысал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циклі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20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рет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жұмыс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істейді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LCntr</a:t>
            </a: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деп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аталатын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санауыш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1-ден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басталып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 20-да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аяқталады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1701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41" y="230834"/>
            <a:ext cx="11334847" cy="636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452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92608" y="189565"/>
            <a:ext cx="11283696" cy="29752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Циклды кері тәртіпте бастау үшін REVERSE модификаторын пайдалануға болады.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2504" y="33832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Мысалы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: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8" y="984658"/>
            <a:ext cx="10204704" cy="145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460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352" y="-144304"/>
            <a:ext cx="119481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FOR LOOP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мысалы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15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рет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орындалады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Алайда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REVERSE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көрсетілгендіктен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санауыш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LCntr</a:t>
            </a: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деп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аталады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және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15-те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басталып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 1-де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аяқталады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мәні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бойынша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кері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цикл).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886" y="779026"/>
            <a:ext cx="11574018" cy="592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746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3589" y="98798"/>
            <a:ext cx="2454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b="1" i="0" dirty="0" smtClean="0">
                <a:solidFill>
                  <a:srgbClr val="404040"/>
                </a:solidFill>
                <a:effectLst/>
                <a:latin typeface="Bitter"/>
              </a:rPr>
              <a:t>CURSOR FOR LOOP</a:t>
            </a:r>
            <a:endParaRPr lang="en-US" b="1" i="0" dirty="0">
              <a:solidFill>
                <a:srgbClr val="404040"/>
              </a:solidFill>
              <a:effectLst/>
              <a:latin typeface="Bitter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40194" y="468130"/>
            <a:ext cx="11616612" cy="126702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Сипаттама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Oracle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/ PLSQL CURSOR FOR LOOP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үшін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сіз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курсордың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әр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жазбасын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демпингке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шығарғыңыз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келген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кезде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қолдануға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болады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ЦИКР ҮШІН курсор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барлық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жазбалар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курсорға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алынғаннан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кейін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аяқталады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194" y="1870519"/>
            <a:ext cx="11336694" cy="456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129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520" y="-141625"/>
            <a:ext cx="10658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Мысал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CURSOR FOR LOOP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қолданатын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функцияның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мысалы</a:t>
            </a:r>
            <a:r>
              <a:rPr lang="ru-RU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: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104" y="781705"/>
            <a:ext cx="11254359" cy="586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5347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535</Words>
  <Application>Microsoft Office PowerPoint</Application>
  <PresentationFormat>Широкоэкранный</PresentationFormat>
  <Paragraphs>94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</vt:lpstr>
      <vt:lpstr>Bitter</vt:lpstr>
      <vt:lpstr>Calibri</vt:lpstr>
      <vt:lpstr>Calibri Light</vt:lpstr>
      <vt:lpstr>inherit</vt:lpstr>
      <vt:lpstr>PT Serif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Акылаев Жасулан</dc:creator>
  <cp:lastModifiedBy>Акылаев Жасулан</cp:lastModifiedBy>
  <cp:revision>17</cp:revision>
  <dcterms:created xsi:type="dcterms:W3CDTF">2020-11-24T03:40:31Z</dcterms:created>
  <dcterms:modified xsi:type="dcterms:W3CDTF">2020-11-24T05:57:16Z</dcterms:modified>
</cp:coreProperties>
</file>